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26"/>
  </p:notesMasterIdLst>
  <p:handoutMasterIdLst>
    <p:handoutMasterId r:id="rId27"/>
  </p:handoutMasterIdLst>
  <p:sldIdLst>
    <p:sldId id="295" r:id="rId5"/>
    <p:sldId id="296" r:id="rId6"/>
    <p:sldId id="282" r:id="rId7"/>
    <p:sldId id="297" r:id="rId8"/>
    <p:sldId id="304" r:id="rId9"/>
    <p:sldId id="305" r:id="rId10"/>
    <p:sldId id="285" r:id="rId11"/>
    <p:sldId id="306" r:id="rId12"/>
    <p:sldId id="307" r:id="rId13"/>
    <p:sldId id="308" r:id="rId14"/>
    <p:sldId id="298" r:id="rId15"/>
    <p:sldId id="310" r:id="rId16"/>
    <p:sldId id="309" r:id="rId17"/>
    <p:sldId id="312" r:id="rId18"/>
    <p:sldId id="313" r:id="rId19"/>
    <p:sldId id="311" r:id="rId20"/>
    <p:sldId id="314" r:id="rId21"/>
    <p:sldId id="286" r:id="rId22"/>
    <p:sldId id="294" r:id="rId23"/>
    <p:sldId id="299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93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8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docs.google.com/spreadsheets/d/12U0kQzoSNBY8Tv9a5L9nxfHX_4_KhSaG/edit?usp=drive_link&amp;ouid=114522139830880122868&amp;rtpof=true&amp;sd=tru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logodownload.org/microsoft-excel-log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ABC CALL VOLUME TREND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F55CB-33DA-67A3-C243-079ED233523E}"/>
              </a:ext>
            </a:extLst>
          </p:cNvPr>
          <p:cNvSpPr txBox="1"/>
          <p:nvPr/>
        </p:nvSpPr>
        <p:spPr>
          <a:xfrm>
            <a:off x="772160" y="5059680"/>
            <a:ext cx="2136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PRACHI SHINDE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90A6-8105-9F7C-CFA4-FD3F382D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2ED97-9C72-E0EC-FECB-6E4853FC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9" y="1971040"/>
            <a:ext cx="3343742" cy="4291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79CAC-2C44-3D83-EA0D-669CF282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280" y="1971040"/>
            <a:ext cx="3343741" cy="4291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E31E6-804F-35BA-D69C-410366066EB4}"/>
              </a:ext>
            </a:extLst>
          </p:cNvPr>
          <p:cNvSpPr txBox="1"/>
          <p:nvPr/>
        </p:nvSpPr>
        <p:spPr>
          <a:xfrm>
            <a:off x="7508240" y="2194560"/>
            <a:ext cx="43158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WRAPPED BY WAS NULL WERE ANSWERED OR TRANSFERRED CALLS. SO REPLACED THEM WITH VALUE ‘AGENT’.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NULL VALUES WERE REPLACED BY VALUE ‘NOT AVAILABLE’ IN WRAPPED BY COLUMN.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982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-142240"/>
            <a:ext cx="12009120" cy="1450757"/>
          </a:xfrm>
        </p:spPr>
        <p:txBody>
          <a:bodyPr>
            <a:normAutofit/>
          </a:bodyPr>
          <a:lstStyle/>
          <a:p>
            <a:r>
              <a:rPr lang="en-US" sz="3600" dirty="0"/>
              <a:t>TASK 1: WHAT IS THE AVERAGE DURATION OF CALLS FOR EACH TIME BUCKET?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FD42C-9F4E-2D2B-754C-DED3325D89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2434D-1613-CC5E-7C79-83FEE093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2720"/>
            <a:ext cx="12192000" cy="49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C9E-79D8-E155-367D-91B8A7E2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79" y="0"/>
            <a:ext cx="11815042" cy="1300480"/>
          </a:xfrm>
        </p:spPr>
        <p:txBody>
          <a:bodyPr>
            <a:normAutofit/>
          </a:bodyPr>
          <a:lstStyle/>
          <a:p>
            <a:r>
              <a:rPr lang="en-US" sz="3600" dirty="0"/>
              <a:t> TASK 2: CAN YOU CREATE A CHART OR GRAPH THAT SHOWS THE NUMBER OF CALLS RECEIVED IN EACH TIME BUCKET?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E846-DDE3-1A06-4988-EF510814A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E6745-AD11-125D-0025-7B6E016482A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D8831-751B-7F53-2718-D8C75F7F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12192000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1F8F-B022-B13C-44AE-D1FB91E037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600" y="-55563"/>
            <a:ext cx="12090400" cy="1371601"/>
          </a:xfrm>
        </p:spPr>
        <p:txBody>
          <a:bodyPr>
            <a:normAutofit/>
          </a:bodyPr>
          <a:lstStyle/>
          <a:p>
            <a:r>
              <a:rPr lang="en-US" sz="3600" dirty="0"/>
              <a:t>TASK 3:  WHAT IS THE MINIMUM NUMBER OF AGENTS REQUIRED IN EACH TIME BUCKET TO REDUCE THE ABANDON RATE TO 10%?</a:t>
            </a:r>
            <a:endParaRPr lang="en-IN" sz="36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F0A077F-B9B6-FDD8-8986-A8F39EE1D6B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96000" y="1316038"/>
            <a:ext cx="6096000" cy="50641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E761D-8D04-07B2-8027-FE2398E3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720"/>
            <a:ext cx="5831840" cy="50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9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FA82-D923-769C-F537-364E74B7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7B30-7DEF-CFD3-830E-FC43372A1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F4C8A-1E37-2E0C-F48C-AAA7A62E34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20E45-CBCB-EED0-CA00-37B925BE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C407B-C952-A213-469C-EDB7152D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0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FC2DD6-6ADC-9D31-B265-11D0C65F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960"/>
            <a:ext cx="121920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2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D28E-D04B-294B-46D0-D5FAAAFD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286603"/>
            <a:ext cx="11988800" cy="1450757"/>
          </a:xfrm>
        </p:spPr>
        <p:txBody>
          <a:bodyPr>
            <a:noAutofit/>
          </a:bodyPr>
          <a:lstStyle/>
          <a:p>
            <a:r>
              <a:rPr lang="en-US" sz="3600" dirty="0"/>
              <a:t>TASK4:  PROPOSE A MANPOWER PLAN FOR EACH TIME BUCKET THROUGHOUT THE DAY, KEEPING THE MAXIMUM ABANDON RATE AT 10%.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44F9B-E6C8-456C-2DDD-2035CC5D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969"/>
            <a:ext cx="3972479" cy="4708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EF617C-BFBD-C443-2101-D8B58653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1" y="1737360"/>
            <a:ext cx="7985760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FED12-B123-CD63-C0B8-E29B5BC1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A13688-CC9C-D3BD-0F51-72BFE849E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760" y="0"/>
            <a:ext cx="8778240" cy="3429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5ACD6-2CBB-B19F-E7D4-F7790A56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1376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13D916-97BD-68D9-B42C-CB88C749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760" y="3429000"/>
            <a:ext cx="877824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6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19" y="804763"/>
            <a:ext cx="9966960" cy="841157"/>
          </a:xfrm>
        </p:spPr>
        <p:txBody>
          <a:bodyPr/>
          <a:lstStyle/>
          <a:p>
            <a:r>
              <a:rPr lang="en-US" dirty="0"/>
              <a:t> RESULT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859280"/>
            <a:ext cx="11592560" cy="44500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average time duration of a call is 140 seconds.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agent on an average can handle 116 calls per 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Consistent average call durations across all time buckets suggest stable operations, uniform service quality, efficient call handling, consistent customer </a:t>
            </a:r>
            <a:r>
              <a:rPr lang="en-US" dirty="0" err="1"/>
              <a:t>behaviour</a:t>
            </a:r>
            <a:r>
              <a:rPr lang="en-US" dirty="0"/>
              <a:t>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maximum number of agents required is in the morning hours from 9am to 2pm, and the least number of agents required is at night hours from 11pm to 5am.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present, no agents are available during the night shifts, therefore the company should hire more agents for night shifts or consider changing the shifts of some agents.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TECH-STACK USED</a:t>
            </a:r>
          </a:p>
          <a:p>
            <a:r>
              <a:rPr lang="en-US" dirty="0"/>
              <a:t>INSIGHTS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08637BD7-EBE7-9B0F-2D96-E02697A450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C5646C18-01E0-75C8-7655-4411D8143C9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71E581-3C99-81DE-3F57-81E7595D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676" y="2258012"/>
            <a:ext cx="6603124" cy="395990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project has aided me in understanding the importance of data analytics in customer experience analysis by providing valuable insights necessary for the data driven decision making.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this project, I gained insights into several aspects including call abandonment rates, call duration distribution, call volume, agent allocation and strategies for devising a workforce plan aimed at reducing abandoned calls.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>
          <a:xfrm>
            <a:off x="630936" y="640080"/>
            <a:ext cx="5605382" cy="430784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0" y="3429000"/>
            <a:ext cx="5740399" cy="2440094"/>
          </a:xfrm>
        </p:spPr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HYPERLINK TO EXCEL SHEET:</a:t>
            </a:r>
          </a:p>
          <a:p>
            <a:r>
              <a:rPr lang="en-US" dirty="0">
                <a:hlinkClick r:id="rId4"/>
              </a:rPr>
              <a:t>https://docs.google.com/spreadsheets/d/12U0kQzoSNBY8Tv9a5L9nxfHX_4_KhSaG/edit?usp=drive_link&amp;ouid=114522139830880122868&amp;rtpof=true&amp;sd=true</a:t>
            </a:r>
            <a:endParaRPr lang="en-US" dirty="0"/>
          </a:p>
          <a:p>
            <a:r>
              <a:rPr lang="en-US" dirty="0"/>
              <a:t>HYPERLINK TO LOOM VIDEO FILES: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bIns="548640" anchor="b" anchorCtr="0"/>
          <a:lstStyle/>
          <a:p>
            <a:r>
              <a:rPr lang="en-US" dirty="0"/>
              <a:t>PROJECT DESCRIPTION 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0" y="2182849"/>
            <a:ext cx="10962639" cy="395669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project focuses on analyzing a 23-day inbound calling dataset to assess agent performance and customer experience.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CX teams play a vital role by analyzing feedback, managing programs, and leveraging tools like IVR and Predictive Analytics to enhance customer satisfaction.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project highlights the importance of inbound support in attracting, engaging, and delighting customers to build loyalty.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a Data Analyst, we received dataset with details about the incoming calls and queries and we are required to analyze the data and provide insights to those queries.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do this, we will use Microsoft Excel for data pre-processing and EDA to get the required insights.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79AB-5243-003A-09EA-3F06D871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46" y="1812543"/>
            <a:ext cx="3517567" cy="2093975"/>
          </a:xfrm>
        </p:spPr>
        <p:txBody>
          <a:bodyPr/>
          <a:lstStyle/>
          <a:p>
            <a:r>
              <a:rPr lang="en-US" dirty="0"/>
              <a:t>TECH STACK USED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426D58-884B-5638-6002-23B83A263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6081" y="899233"/>
            <a:ext cx="3430215" cy="3430215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B1FB4E-2F0B-12E3-F582-7C732DBB2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7064" y="4329448"/>
            <a:ext cx="5928344" cy="1095992"/>
          </a:xfrm>
        </p:spPr>
        <p:txBody>
          <a:bodyPr/>
          <a:lstStyle/>
          <a:p>
            <a:r>
              <a:rPr lang="en-US" b="1" dirty="0"/>
              <a:t>Microsoft Excel 2016 </a:t>
            </a:r>
            <a:r>
              <a:rPr lang="en-US" dirty="0"/>
              <a:t>– A spreadsheet editor software used mainly by professionals to enter data in table format,  perform computations, plot graphs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69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EB8A-550C-FD10-975F-F9741F8A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92CC3-31D4-0797-7F74-D2579BCE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8201"/>
            <a:ext cx="9804400" cy="42621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An agent works for 6 days a week.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On average, each agent takes 4 unplanned leaves per month.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An agent's total working hours are 9 hours, out of which 1.5 hours are spent on lunch and snacks in the office.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On average, an agent spends 60% of their total actual working hours (i.e., 60% of 7.5 hours) on calls with customers/users.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The total number of days in a month is 30.</a:t>
            </a:r>
          </a:p>
        </p:txBody>
      </p:sp>
    </p:spTree>
    <p:extLst>
      <p:ext uri="{BB962C8B-B14F-4D97-AF65-F5344CB8AC3E}">
        <p14:creationId xmlns:p14="http://schemas.microsoft.com/office/powerpoint/2010/main" val="361547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33048-22A9-D939-B26C-9E8EDF36E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690465"/>
          </a:xfrm>
        </p:spPr>
        <p:txBody>
          <a:bodyPr>
            <a:normAutofit/>
          </a:bodyPr>
          <a:lstStyle/>
          <a:p>
            <a:r>
              <a:rPr lang="en-US" dirty="0"/>
              <a:t>AND DATA PRE-PROCESSING</a:t>
            </a:r>
          </a:p>
          <a:p>
            <a:endParaRPr lang="en-US" dirty="0"/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6002-8C2F-9F53-B940-0AE8B3E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B2DC7-946C-FDAC-4EFB-DA44E66A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33600"/>
            <a:ext cx="5544324" cy="4100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BD387B-E64B-77FC-648F-AF625C83340D}"/>
              </a:ext>
            </a:extLst>
          </p:cNvPr>
          <p:cNvSpPr txBox="1"/>
          <p:nvPr/>
        </p:nvSpPr>
        <p:spPr>
          <a:xfrm>
            <a:off x="6898640" y="2214880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FIRSTLY, WE CHECHED FOR THE DUPLICATES</a:t>
            </a:r>
          </a:p>
          <a:p>
            <a:r>
              <a:rPr lang="en-US" dirty="0"/>
              <a:t> USING EXCEL’S BUILT-IN FUCTION AND THERE WAS NO DUPLICATES FOUND.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21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5FF5-04BB-E9C3-ACA3-266F8848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84" y="286603"/>
            <a:ext cx="10741796" cy="1450757"/>
          </a:xfrm>
        </p:spPr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612B6-0642-C3D2-0075-259B0412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4" y="2164079"/>
            <a:ext cx="7500756" cy="4135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92C08-B01C-E6C6-9E29-2C4000B5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441" y="2164079"/>
            <a:ext cx="2886478" cy="413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757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 design</Template>
  <TotalTime>6025</TotalTime>
  <Words>648</Words>
  <Application>Microsoft Office PowerPoint</Application>
  <PresentationFormat>Widescreen</PresentationFormat>
  <Paragraphs>62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RetrospectVTI</vt:lpstr>
      <vt:lpstr>ABC CALL VOLUME TREND ANALYSIS</vt:lpstr>
      <vt:lpstr>Agenda</vt:lpstr>
      <vt:lpstr>PROJECT DESCRIPTION </vt:lpstr>
      <vt:lpstr>PROJECT DESCRIPTION</vt:lpstr>
      <vt:lpstr>TECH STACK USED</vt:lpstr>
      <vt:lpstr>ASSUMPTIONS</vt:lpstr>
      <vt:lpstr>INSIGHTS</vt:lpstr>
      <vt:lpstr>DATA CLEANING</vt:lpstr>
      <vt:lpstr>DATA CLEANING</vt:lpstr>
      <vt:lpstr>DATA CLEANING</vt:lpstr>
      <vt:lpstr>TASK 1: WHAT IS THE AVERAGE DURATION OF CALLS FOR EACH TIME BUCKET?</vt:lpstr>
      <vt:lpstr> TASK 2: CAN YOU CREATE A CHART OR GRAPH THAT SHOWS THE NUMBER OF CALLS RECEIVED IN EACH TIME BUCKET?</vt:lpstr>
      <vt:lpstr>TASK 3:  WHAT IS THE MINIMUM NUMBER OF AGENTS REQUIRED IN EACH TIME BUCKET TO REDUCE THE ABANDON RATE TO 10%?</vt:lpstr>
      <vt:lpstr>PowerPoint Presentation</vt:lpstr>
      <vt:lpstr>PowerPoint Presentation</vt:lpstr>
      <vt:lpstr>TASK4:  PROPOSE A MANPOWER PLAN FOR EACH TIME BUCKET THROUGHOUT THE DAY, KEEPING THE MAXIMUM ABANDON RATE AT 10%.</vt:lpstr>
      <vt:lpstr>PowerPoint Presentation</vt:lpstr>
      <vt:lpstr>RESULTS</vt:lpstr>
      <vt:lpstr> RESULT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Prachi Shinde</dc:creator>
  <cp:lastModifiedBy>Prachi Shinde</cp:lastModifiedBy>
  <cp:revision>2</cp:revision>
  <dcterms:created xsi:type="dcterms:W3CDTF">2024-12-13T12:48:02Z</dcterms:created>
  <dcterms:modified xsi:type="dcterms:W3CDTF">2024-12-17T17:13:40Z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